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1" r:id="rId1"/>
    <p:sldMasterId id="2147483682" r:id="rId2"/>
    <p:sldMasterId id="2147483683" r:id="rId3"/>
  </p:sldMasterIdLst>
  <p:notesMasterIdLst>
    <p:notesMasterId r:id="rId19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 showComments="0">
  <p:normalViewPr>
    <p:restoredLeft sz="15633"/>
    <p:restoredTop sz="94586"/>
  </p:normalViewPr>
  <p:slideViewPr>
    <p:cSldViewPr snapToGrid="0">
      <p:cViewPr varScale="1">
        <p:scale>
          <a:sx n="136" d="100"/>
          <a:sy n="136" d="100"/>
        </p:scale>
        <p:origin x="304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Relationship Id="rId3" Type="http://schemas.openxmlformats.org/officeDocument/2006/relationships/hyperlink" Target="https://nrich.maths.org/13" TargetMode="Externa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4499d1aa3c_0_2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Google Shape;260;g4499d1aa3c_0_2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4499d1aa3c_0_3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4499d1aa3c_0_3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https://nrich.maths.org/13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4499d1aa3c_0_4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4499d1aa3c_0_4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g4499d1aa3c_0_4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4" name="Google Shape;294;g4499d1aa3c_0_4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4499d1aa3c_0_4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4499d1aa3c_0_4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4499d1aa3c_0_4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Google Shape;322;g4499d1aa3c_0_4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4499d1aa3c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4499d1aa3c_0_1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4499d1aa3c_0_1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4499d1aa3c_0_1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4499d1aa3c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4499d1aa3c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i="1">
                <a:solidFill>
                  <a:srgbClr val="073763"/>
                </a:solidFill>
              </a:rPr>
              <a:t>Cited in Van de Walle et. al, 2018).</a:t>
            </a:r>
            <a:endParaRPr sz="1200" i="1">
              <a:solidFill>
                <a:srgbClr val="073763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4499d1aa3c_0_2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4499d1aa3c_0_2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4499d1aa3c_0_2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9" name="Google Shape;229;g4499d1aa3c_0_2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4499d1aa3c_0_2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4499d1aa3c_0_2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4499d1aa3c_0_2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Google Shape;242;g4499d1aa3c_0_2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g4499d1aa3c_0_4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0" name="Google Shape;250;g4499d1aa3c_0_4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14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58" name="Google Shape;58;p14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14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14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1" name="Google Shape;61;p14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5" name="Google Shape;75;p1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81" name="Google Shape;81;p1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2" name="Google Shape;82;p1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0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5" name="Google Shape;85;p2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1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88" name="Google Shape;88;p2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9" name="Google Shape;89;p21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90" name="Google Shape;90;p21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1" name="Google Shape;91;p2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2" name="Google Shape;92;p2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95" name="Google Shape;95;p2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8" name="Google Shape;98;p23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9" name="Google Shape;99;p2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6"/>
          <p:cNvSpPr/>
          <p:nvPr/>
        </p:nvSpPr>
        <p:spPr>
          <a:xfrm>
            <a:off x="-125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08" name="Google Shape;108;p26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09" name="Google Shape;109;p26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10" name="Google Shape;110;p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7"/>
          <p:cNvSpPr/>
          <p:nvPr/>
        </p:nvSpPr>
        <p:spPr>
          <a:xfrm>
            <a:off x="0" y="48099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3" name="Google Shape;113;p27"/>
          <p:cNvSpPr/>
          <p:nvPr/>
        </p:nvSpPr>
        <p:spPr>
          <a:xfrm>
            <a:off x="0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14" name="Google Shape;114;p27"/>
          <p:cNvSpPr txBox="1">
            <a:spLocks noGrp="1"/>
          </p:cNvSpPr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15" name="Google Shape;115;p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accent1"/>
                </a:solidFill>
              </a:defRPr>
            </a:lvl1pPr>
            <a:lvl2pPr lvl="1" rtl="0">
              <a:buNone/>
              <a:defRPr>
                <a:solidFill>
                  <a:schemeClr val="accent1"/>
                </a:solidFill>
              </a:defRPr>
            </a:lvl2pPr>
            <a:lvl3pPr lvl="2" rtl="0">
              <a:buNone/>
              <a:defRPr>
                <a:solidFill>
                  <a:schemeClr val="accent1"/>
                </a:solidFill>
              </a:defRPr>
            </a:lvl3pPr>
            <a:lvl4pPr lvl="3" rtl="0">
              <a:buNone/>
              <a:defRPr>
                <a:solidFill>
                  <a:schemeClr val="accent1"/>
                </a:solidFill>
              </a:defRPr>
            </a:lvl4pPr>
            <a:lvl5pPr lvl="4" rtl="0">
              <a:buNone/>
              <a:defRPr>
                <a:solidFill>
                  <a:schemeClr val="accent1"/>
                </a:solidFill>
              </a:defRPr>
            </a:lvl5pPr>
            <a:lvl6pPr lvl="5" rtl="0">
              <a:buNone/>
              <a:defRPr>
                <a:solidFill>
                  <a:schemeClr val="accent1"/>
                </a:solidFill>
              </a:defRPr>
            </a:lvl6pPr>
            <a:lvl7pPr lvl="6" rtl="0">
              <a:buNone/>
              <a:defRPr>
                <a:solidFill>
                  <a:schemeClr val="accent1"/>
                </a:solidFill>
              </a:defRPr>
            </a:lvl7pPr>
            <a:lvl8pPr lvl="7" rtl="0">
              <a:buNone/>
              <a:defRPr>
                <a:solidFill>
                  <a:schemeClr val="accent1"/>
                </a:solidFill>
              </a:defRPr>
            </a:lvl8pPr>
            <a:lvl9pPr lvl="8" rtl="0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8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28"/>
          <p:cNvSpPr/>
          <p:nvPr/>
        </p:nvSpPr>
        <p:spPr>
          <a:xfrm>
            <a:off x="0" y="44125"/>
            <a:ext cx="4313625" cy="4399375"/>
          </a:xfrm>
          <a:custGeom>
            <a:avLst/>
            <a:gdLst/>
            <a:ahLst/>
            <a:cxnLst/>
            <a:rect l="l" t="t" r="r" b="b"/>
            <a:pathLst>
              <a:path w="172545" h="175975" extrusionOk="0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119" name="Google Shape;119;p28"/>
          <p:cNvSpPr/>
          <p:nvPr/>
        </p:nvSpPr>
        <p:spPr>
          <a:xfrm>
            <a:off x="-125" y="0"/>
            <a:ext cx="4316900" cy="4395600"/>
          </a:xfrm>
          <a:custGeom>
            <a:avLst/>
            <a:gdLst/>
            <a:ahLst/>
            <a:cxnLst/>
            <a:rect l="l" t="t" r="r" b="b"/>
            <a:pathLst>
              <a:path w="172676" h="175824" extrusionOk="0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120" name="Google Shape;120;p28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1" name="Google Shape;121;p28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2" name="Google Shape;122;p2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9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29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6" name="Google Shape;126;p29"/>
          <p:cNvSpPr txBox="1">
            <a:spLocks noGrp="1"/>
          </p:cNvSpPr>
          <p:nvPr>
            <p:ph type="body" idx="1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7" name="Google Shape;127;p29"/>
          <p:cNvSpPr txBox="1">
            <a:spLocks noGrp="1"/>
          </p:cNvSpPr>
          <p:nvPr>
            <p:ph type="body" idx="2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8" name="Google Shape;128;p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30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30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2" name="Google Shape;132;p3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31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31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6" name="Google Shape;136;p31"/>
          <p:cNvSpPr txBox="1">
            <a:spLocks noGrp="1"/>
          </p:cNvSpPr>
          <p:nvPr>
            <p:ph type="body" idx="1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37" name="Google Shape;137;p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2"/>
          <p:cNvSpPr txBox="1">
            <a:spLocks noGrp="1"/>
          </p:cNvSpPr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40" name="Google Shape;140;p3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accent1"/>
                </a:solidFill>
              </a:defRPr>
            </a:lvl1pPr>
            <a:lvl2pPr lvl="1" rtl="0">
              <a:buNone/>
              <a:defRPr>
                <a:solidFill>
                  <a:schemeClr val="accent1"/>
                </a:solidFill>
              </a:defRPr>
            </a:lvl2pPr>
            <a:lvl3pPr lvl="2" rtl="0">
              <a:buNone/>
              <a:defRPr>
                <a:solidFill>
                  <a:schemeClr val="accent1"/>
                </a:solidFill>
              </a:defRPr>
            </a:lvl3pPr>
            <a:lvl4pPr lvl="3" rtl="0">
              <a:buNone/>
              <a:defRPr>
                <a:solidFill>
                  <a:schemeClr val="accent1"/>
                </a:solidFill>
              </a:defRPr>
            </a:lvl4pPr>
            <a:lvl5pPr lvl="4" rtl="0">
              <a:buNone/>
              <a:defRPr>
                <a:solidFill>
                  <a:schemeClr val="accent1"/>
                </a:solidFill>
              </a:defRPr>
            </a:lvl5pPr>
            <a:lvl6pPr lvl="5" rtl="0">
              <a:buNone/>
              <a:defRPr>
                <a:solidFill>
                  <a:schemeClr val="accent1"/>
                </a:solidFill>
              </a:defRPr>
            </a:lvl6pPr>
            <a:lvl7pPr lvl="6" rtl="0">
              <a:buNone/>
              <a:defRPr>
                <a:solidFill>
                  <a:schemeClr val="accent1"/>
                </a:solidFill>
              </a:defRPr>
            </a:lvl7pPr>
            <a:lvl8pPr lvl="7" rtl="0">
              <a:buNone/>
              <a:defRPr>
                <a:solidFill>
                  <a:schemeClr val="accent1"/>
                </a:solidFill>
              </a:defRPr>
            </a:lvl8pPr>
            <a:lvl9pPr lvl="8" rtl="0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3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33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4" name="Google Shape;144;p33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45" name="Google Shape;145;p33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46" name="Google Shape;146;p3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4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34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>
            <a:endParaRPr/>
          </a:p>
        </p:txBody>
      </p:sp>
      <p:sp>
        <p:nvSpPr>
          <p:cNvPr id="150" name="Google Shape;150;p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35"/>
          <p:cNvSpPr txBox="1">
            <a:spLocks noGrp="1"/>
          </p:cNvSpPr>
          <p:nvPr>
            <p:ph type="title" hasCustomPrompt="1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53" name="Google Shape;153;p35"/>
          <p:cNvSpPr txBox="1">
            <a:spLocks noGrp="1"/>
          </p:cNvSpPr>
          <p:nvPr>
            <p:ph type="body" idx="1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 rtl="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 rtl="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54" name="Google Shape;154;p3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solidFill>
          <a:schemeClr val="lt1"/>
        </a:soli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radigm">
    <p:bg>
      <p:bgPr>
        <a:solidFill>
          <a:schemeClr val="lt1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104" name="Google Shape;104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29845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29845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105" name="Google Shape;105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nrich.maths.org/13" TargetMode="External"/><Relationship Id="rId4" Type="http://schemas.openxmlformats.org/officeDocument/2006/relationships/image" Target="../media/image10.png"/><Relationship Id="rId5" Type="http://schemas.openxmlformats.org/officeDocument/2006/relationships/hyperlink" Target="https://nrich.maths.org/" TargetMode="External"/><Relationship Id="rId6" Type="http://schemas.openxmlformats.org/officeDocument/2006/relationships/image" Target="../media/image11.png"/><Relationship Id="rId1" Type="http://schemas.openxmlformats.org/officeDocument/2006/relationships/slideLayout" Target="../slideLayouts/slideLayout3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3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4" Type="http://schemas.openxmlformats.org/officeDocument/2006/relationships/image" Target="../media/image15.gif"/><Relationship Id="rId1" Type="http://schemas.openxmlformats.org/officeDocument/2006/relationships/slideLayout" Target="../slideLayouts/slideLayout3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4" Type="http://schemas.openxmlformats.org/officeDocument/2006/relationships/image" Target="../media/image17.jpg"/><Relationship Id="rId5" Type="http://schemas.openxmlformats.org/officeDocument/2006/relationships/image" Target="../media/image18.jpg"/><Relationship Id="rId6" Type="http://schemas.openxmlformats.org/officeDocument/2006/relationships/hyperlink" Target="https://nrich.maths.org/" TargetMode="External"/><Relationship Id="rId7" Type="http://schemas.openxmlformats.org/officeDocument/2006/relationships/image" Target="../media/image11.png"/><Relationship Id="rId1" Type="http://schemas.openxmlformats.org/officeDocument/2006/relationships/slideLayout" Target="../slideLayouts/slideLayout3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4" Type="http://schemas.openxmlformats.org/officeDocument/2006/relationships/hyperlink" Target="https://nrich.maths.org/" TargetMode="External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31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nrich.maths.org/public/search.php?search=cuisenaire+rods" TargetMode="External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2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hyperlink" Target="https://nrich.maths.org/" TargetMode="External"/><Relationship Id="rId5" Type="http://schemas.openxmlformats.org/officeDocument/2006/relationships/image" Target="../media/image7.jpg"/><Relationship Id="rId6" Type="http://schemas.openxmlformats.org/officeDocument/2006/relationships/image" Target="../media/image8.jpg"/><Relationship Id="rId1" Type="http://schemas.openxmlformats.org/officeDocument/2006/relationships/slideLayout" Target="../slideLayouts/slideLayout3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7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Cuisenaire Rods</a:t>
            </a:r>
            <a:endParaRPr/>
          </a:p>
        </p:txBody>
      </p:sp>
      <p:sp>
        <p:nvSpPr>
          <p:cNvPr id="162" name="Google Shape;162;p37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Mostly everything you wanted to know...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2" name="Google Shape;262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60150" y="579000"/>
            <a:ext cx="5257800" cy="2933700"/>
          </a:xfrm>
          <a:prstGeom prst="rect">
            <a:avLst/>
          </a:prstGeom>
          <a:noFill/>
          <a:ln>
            <a:noFill/>
          </a:ln>
        </p:spPr>
      </p:pic>
      <p:sp>
        <p:nvSpPr>
          <p:cNvPr id="263" name="Google Shape;263;p46"/>
          <p:cNvSpPr txBox="1"/>
          <p:nvPr/>
        </p:nvSpPr>
        <p:spPr>
          <a:xfrm>
            <a:off x="222200" y="1067550"/>
            <a:ext cx="3227100" cy="2055900"/>
          </a:xfrm>
          <a:prstGeom prst="rect">
            <a:avLst/>
          </a:prstGeom>
          <a:noFill/>
          <a:ln w="38100" cap="flat" cmpd="sng">
            <a:solidFill>
              <a:srgbClr val="1C45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1C4587"/>
                </a:solidFill>
              </a:rPr>
              <a:t>If this is TWO, what is the value of the other rods?</a:t>
            </a:r>
            <a:endParaRPr sz="3000">
              <a:solidFill>
                <a:srgbClr val="1C4587"/>
              </a:solidFill>
            </a:endParaRPr>
          </a:p>
        </p:txBody>
      </p:sp>
      <p:sp>
        <p:nvSpPr>
          <p:cNvPr id="264" name="Google Shape;264;p46"/>
          <p:cNvSpPr txBox="1">
            <a:spLocks noGrp="1"/>
          </p:cNvSpPr>
          <p:nvPr>
            <p:ph type="body" idx="1"/>
          </p:nvPr>
        </p:nvSpPr>
        <p:spPr>
          <a:xfrm>
            <a:off x="39725" y="4441975"/>
            <a:ext cx="104457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b="1">
                <a:latin typeface="Arial"/>
                <a:ea typeface="Arial"/>
                <a:cs typeface="Arial"/>
                <a:sym typeface="Arial"/>
              </a:rPr>
              <a:t>Relationship between numbers</a:t>
            </a:r>
            <a:endParaRPr sz="3400" b="1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47"/>
          <p:cNvSpPr txBox="1"/>
          <p:nvPr/>
        </p:nvSpPr>
        <p:spPr>
          <a:xfrm>
            <a:off x="3377275" y="4813050"/>
            <a:ext cx="20451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b="1">
              <a:solidFill>
                <a:srgbClr val="31394D"/>
              </a:solidFill>
            </a:endParaRPr>
          </a:p>
        </p:txBody>
      </p:sp>
      <p:sp>
        <p:nvSpPr>
          <p:cNvPr id="270" name="Google Shape;270;p47"/>
          <p:cNvSpPr txBox="1">
            <a:spLocks noGrp="1"/>
          </p:cNvSpPr>
          <p:nvPr>
            <p:ph type="body" idx="1"/>
          </p:nvPr>
        </p:nvSpPr>
        <p:spPr>
          <a:xfrm>
            <a:off x="39725" y="4441975"/>
            <a:ext cx="104457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b="1">
                <a:latin typeface="Arial"/>
                <a:ea typeface="Arial"/>
                <a:cs typeface="Arial"/>
                <a:sym typeface="Arial"/>
              </a:rPr>
              <a:t>Reasoning, Problem Solving and Inquiry</a:t>
            </a:r>
            <a:endParaRPr sz="3400" b="1"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1" name="Google Shape;271;p47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5050" y="0"/>
            <a:ext cx="6261725" cy="43408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p47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973200" y="3527175"/>
            <a:ext cx="1967575" cy="711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48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/>
              <a:t>Measurement</a:t>
            </a:r>
            <a:endParaRPr sz="3000" b="1"/>
          </a:p>
        </p:txBody>
      </p:sp>
      <p:sp>
        <p:nvSpPr>
          <p:cNvPr id="278" name="Google Shape;278;p48"/>
          <p:cNvSpPr txBox="1"/>
          <p:nvPr/>
        </p:nvSpPr>
        <p:spPr>
          <a:xfrm>
            <a:off x="283450" y="303275"/>
            <a:ext cx="6590100" cy="7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The WHITE rod is a 1 X 1 square.  How might it be used to figure out and develop an understanding of AREA?</a:t>
            </a:r>
            <a:endParaRPr sz="1800"/>
          </a:p>
        </p:txBody>
      </p:sp>
      <p:pic>
        <p:nvPicPr>
          <p:cNvPr id="279" name="Google Shape;279;p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332875"/>
            <a:ext cx="2581275" cy="2019300"/>
          </a:xfrm>
          <a:prstGeom prst="rect">
            <a:avLst/>
          </a:prstGeom>
          <a:noFill/>
          <a:ln>
            <a:noFill/>
          </a:ln>
        </p:spPr>
      </p:pic>
      <p:sp>
        <p:nvSpPr>
          <p:cNvPr id="280" name="Google Shape;280;p48"/>
          <p:cNvSpPr txBox="1"/>
          <p:nvPr/>
        </p:nvSpPr>
        <p:spPr>
          <a:xfrm>
            <a:off x="314500" y="3431475"/>
            <a:ext cx="2382900" cy="6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What is the perimeter of this figure?</a:t>
            </a:r>
            <a:endParaRPr sz="1800"/>
          </a:p>
        </p:txBody>
      </p:sp>
      <p:grpSp>
        <p:nvGrpSpPr>
          <p:cNvPr id="281" name="Google Shape;281;p48"/>
          <p:cNvGrpSpPr/>
          <p:nvPr/>
        </p:nvGrpSpPr>
        <p:grpSpPr>
          <a:xfrm>
            <a:off x="3543600" y="2571750"/>
            <a:ext cx="3454225" cy="954675"/>
            <a:chOff x="4094750" y="1677200"/>
            <a:chExt cx="3454225" cy="954675"/>
          </a:xfrm>
        </p:grpSpPr>
        <p:cxnSp>
          <p:nvCxnSpPr>
            <p:cNvPr id="282" name="Google Shape;282;p48"/>
            <p:cNvCxnSpPr/>
            <p:nvPr/>
          </p:nvCxnSpPr>
          <p:spPr>
            <a:xfrm>
              <a:off x="4149075" y="2298200"/>
              <a:ext cx="3399900" cy="2340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sp>
          <p:nvSpPr>
            <p:cNvPr id="283" name="Google Shape;283;p48"/>
            <p:cNvSpPr/>
            <p:nvPr/>
          </p:nvSpPr>
          <p:spPr>
            <a:xfrm>
              <a:off x="5740350" y="2344775"/>
              <a:ext cx="294900" cy="287100"/>
            </a:xfrm>
            <a:prstGeom prst="triangle">
              <a:avLst>
                <a:gd name="adj" fmla="val 50000"/>
              </a:avLst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48"/>
            <p:cNvSpPr/>
            <p:nvPr/>
          </p:nvSpPr>
          <p:spPr>
            <a:xfrm>
              <a:off x="4094750" y="1677200"/>
              <a:ext cx="877200" cy="6210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48"/>
            <p:cNvSpPr/>
            <p:nvPr/>
          </p:nvSpPr>
          <p:spPr>
            <a:xfrm>
              <a:off x="6671775" y="1677200"/>
              <a:ext cx="877200" cy="621000"/>
            </a:xfrm>
            <a:prstGeom prst="rect">
              <a:avLst/>
            </a:prstGeom>
            <a:solidFill>
              <a:schemeClr val="lt2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6" name="Google Shape;286;p48"/>
          <p:cNvSpPr txBox="1"/>
          <p:nvPr/>
        </p:nvSpPr>
        <p:spPr>
          <a:xfrm>
            <a:off x="3792025" y="3473500"/>
            <a:ext cx="3205800" cy="10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How many red rods equal the weight of two orange rods?</a:t>
            </a:r>
            <a:endParaRPr sz="1800"/>
          </a:p>
        </p:txBody>
      </p:sp>
      <p:sp>
        <p:nvSpPr>
          <p:cNvPr id="287" name="Google Shape;287;p48"/>
          <p:cNvSpPr txBox="1"/>
          <p:nvPr/>
        </p:nvSpPr>
        <p:spPr>
          <a:xfrm>
            <a:off x="7207425" y="202375"/>
            <a:ext cx="1762200" cy="13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Using the rods, find the length of your pencil.</a:t>
            </a:r>
            <a:endParaRPr sz="1800"/>
          </a:p>
        </p:txBody>
      </p:sp>
      <p:pic>
        <p:nvPicPr>
          <p:cNvPr id="288" name="Google Shape;288;p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50050" y="1129300"/>
            <a:ext cx="819575" cy="819575"/>
          </a:xfrm>
          <a:prstGeom prst="rect">
            <a:avLst/>
          </a:prstGeom>
          <a:noFill/>
          <a:ln>
            <a:noFill/>
          </a:ln>
        </p:spPr>
      </p:pic>
      <p:sp>
        <p:nvSpPr>
          <p:cNvPr id="289" name="Google Shape;289;p48"/>
          <p:cNvSpPr/>
          <p:nvPr/>
        </p:nvSpPr>
        <p:spPr>
          <a:xfrm>
            <a:off x="3737675" y="1716025"/>
            <a:ext cx="116400" cy="807300"/>
          </a:xfrm>
          <a:prstGeom prst="rect">
            <a:avLst/>
          </a:prstGeom>
          <a:solidFill>
            <a:srgbClr val="CC4125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48"/>
          <p:cNvSpPr/>
          <p:nvPr/>
        </p:nvSpPr>
        <p:spPr>
          <a:xfrm>
            <a:off x="3936650" y="1716025"/>
            <a:ext cx="116400" cy="807300"/>
          </a:xfrm>
          <a:prstGeom prst="rect">
            <a:avLst/>
          </a:prstGeom>
          <a:solidFill>
            <a:srgbClr val="CC4125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p48"/>
          <p:cNvSpPr txBox="1"/>
          <p:nvPr/>
        </p:nvSpPr>
        <p:spPr>
          <a:xfrm>
            <a:off x="6244900" y="1894550"/>
            <a:ext cx="690900" cy="58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?</a:t>
            </a:r>
            <a:endParaRPr sz="3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49"/>
          <p:cNvSpPr/>
          <p:nvPr/>
        </p:nvSpPr>
        <p:spPr>
          <a:xfrm>
            <a:off x="5018450" y="57700"/>
            <a:ext cx="3075600" cy="18009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Google Shape;297;p49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/>
              <a:t>Fractions</a:t>
            </a:r>
            <a:endParaRPr sz="3000" b="1"/>
          </a:p>
        </p:txBody>
      </p:sp>
      <p:pic>
        <p:nvPicPr>
          <p:cNvPr id="298" name="Google Shape;298;p49" descr="Orange and yellow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28321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299" name="Google Shape;299;p49"/>
          <p:cNvSpPr txBox="1"/>
          <p:nvPr/>
        </p:nvSpPr>
        <p:spPr>
          <a:xfrm>
            <a:off x="203900" y="927100"/>
            <a:ext cx="3000000" cy="9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What fraction of the orange rod is the yellow rod? </a:t>
            </a:r>
            <a:endParaRPr sz="1200"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300" name="Google Shape;300;p49" descr="Brown and red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94200" y="113600"/>
            <a:ext cx="2324100" cy="76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01" name="Google Shape;301;p49"/>
          <p:cNvSpPr txBox="1"/>
          <p:nvPr/>
        </p:nvSpPr>
        <p:spPr>
          <a:xfrm>
            <a:off x="5056250" y="927100"/>
            <a:ext cx="3000000" cy="108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Using as many brown and red rods as you like, but no rods of any other colours, work out what fraction the red rod is of the brown one. </a:t>
            </a:r>
            <a:endParaRPr sz="1200"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</p:txBody>
      </p:sp>
      <p:grpSp>
        <p:nvGrpSpPr>
          <p:cNvPr id="302" name="Google Shape;302;p49"/>
          <p:cNvGrpSpPr/>
          <p:nvPr/>
        </p:nvGrpSpPr>
        <p:grpSpPr>
          <a:xfrm>
            <a:off x="1121750" y="1684825"/>
            <a:ext cx="2600400" cy="2468400"/>
            <a:chOff x="112675" y="1614975"/>
            <a:chExt cx="2600400" cy="2468400"/>
          </a:xfrm>
        </p:grpSpPr>
        <p:sp>
          <p:nvSpPr>
            <p:cNvPr id="303" name="Google Shape;303;p49"/>
            <p:cNvSpPr/>
            <p:nvPr/>
          </p:nvSpPr>
          <p:spPr>
            <a:xfrm>
              <a:off x="112675" y="1614975"/>
              <a:ext cx="2600400" cy="2468400"/>
            </a:xfrm>
            <a:prstGeom prst="rect">
              <a:avLst/>
            </a:prstGeom>
            <a:solidFill>
              <a:srgbClr val="4A86E8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49"/>
            <p:cNvSpPr txBox="1"/>
            <p:nvPr/>
          </p:nvSpPr>
          <p:spPr>
            <a:xfrm>
              <a:off x="210300" y="1614975"/>
              <a:ext cx="2324100" cy="2219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/>
                <a:t>Make a model of </a:t>
              </a:r>
              <a:endParaRPr sz="2400"/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/>
                <a:t>⅔, </a:t>
              </a:r>
              <a:endParaRPr sz="2400"/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/>
                <a:t>½, </a:t>
              </a:r>
              <a:endParaRPr sz="2400"/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/>
                <a:t>¾, </a:t>
              </a:r>
              <a:endParaRPr sz="2400"/>
            </a:p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400"/>
                <a:t>⅚ </a:t>
              </a:r>
              <a:endParaRPr sz="2400"/>
            </a:p>
          </p:txBody>
        </p:sp>
      </p:grpSp>
      <p:grpSp>
        <p:nvGrpSpPr>
          <p:cNvPr id="305" name="Google Shape;305;p49"/>
          <p:cNvGrpSpPr/>
          <p:nvPr/>
        </p:nvGrpSpPr>
        <p:grpSpPr>
          <a:xfrm>
            <a:off x="4518650" y="2098350"/>
            <a:ext cx="4075200" cy="3000000"/>
            <a:chOff x="4948600" y="1669325"/>
            <a:chExt cx="4075200" cy="3000000"/>
          </a:xfrm>
        </p:grpSpPr>
        <p:sp>
          <p:nvSpPr>
            <p:cNvPr id="306" name="Google Shape;306;p49"/>
            <p:cNvSpPr/>
            <p:nvPr/>
          </p:nvSpPr>
          <p:spPr>
            <a:xfrm>
              <a:off x="4948600" y="1669325"/>
              <a:ext cx="4075200" cy="2852100"/>
            </a:xfrm>
            <a:prstGeom prst="ellipse">
              <a:avLst/>
            </a:prstGeom>
            <a:solidFill>
              <a:srgbClr val="A4C2F4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49"/>
            <p:cNvSpPr txBox="1"/>
            <p:nvPr/>
          </p:nvSpPr>
          <p:spPr>
            <a:xfrm>
              <a:off x="5557800" y="1669325"/>
              <a:ext cx="3465900" cy="3000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Pick two other rods of different colours. Given an unlimited supply of rods of each colour, work out what fraction the shorter rod is of the longer one. </a:t>
              </a:r>
              <a:endParaRPr sz="120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Given an unlimited supply of any two differently coloured rods, can you find a general rule to work out what fraction the shorter rod is of the longer one? </a:t>
              </a:r>
              <a:endParaRPr sz="120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20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endParaRPr>
            </a:p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highlight>
                    <a:srgbClr val="FFFFFF"/>
                  </a:highlight>
                  <a:latin typeface="Verdana"/>
                  <a:ea typeface="Verdana"/>
                  <a:cs typeface="Verdana"/>
                  <a:sym typeface="Verdana"/>
                </a:rPr>
                <a:t>Why does your rule work? </a:t>
              </a:r>
              <a:endParaRPr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50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/>
              <a:t>Ratio</a:t>
            </a:r>
            <a:endParaRPr sz="3000" b="1"/>
          </a:p>
        </p:txBody>
      </p:sp>
      <p:pic>
        <p:nvPicPr>
          <p:cNvPr id="313" name="Google Shape;313;p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1828800" cy="1638300"/>
          </a:xfrm>
          <a:prstGeom prst="rect">
            <a:avLst/>
          </a:prstGeom>
          <a:noFill/>
          <a:ln>
            <a:noFill/>
          </a:ln>
        </p:spPr>
      </p:pic>
      <p:sp>
        <p:nvSpPr>
          <p:cNvPr id="314" name="Google Shape;314;p50"/>
          <p:cNvSpPr txBox="1"/>
          <p:nvPr/>
        </p:nvSpPr>
        <p:spPr>
          <a:xfrm>
            <a:off x="0" y="1546750"/>
            <a:ext cx="2899500" cy="163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5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Here are three pairs of rods. The ratio of all the pairs is 3 : 2.</a:t>
            </a:r>
            <a:endParaRPr sz="1250"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50"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50">
                <a:latin typeface="Verdana"/>
                <a:ea typeface="Verdana"/>
                <a:cs typeface="Verdana"/>
                <a:sym typeface="Verdana"/>
              </a:rPr>
              <a:t> </a:t>
            </a:r>
            <a:endParaRPr sz="125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315" name="Google Shape;315;p5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85063" y="1321600"/>
            <a:ext cx="581025" cy="1628775"/>
          </a:xfrm>
          <a:prstGeom prst="rect">
            <a:avLst/>
          </a:prstGeom>
          <a:noFill/>
          <a:ln>
            <a:noFill/>
          </a:ln>
        </p:spPr>
      </p:pic>
      <p:sp>
        <p:nvSpPr>
          <p:cNvPr id="316" name="Google Shape;316;p50"/>
          <p:cNvSpPr txBox="1"/>
          <p:nvPr/>
        </p:nvSpPr>
        <p:spPr>
          <a:xfrm>
            <a:off x="3029400" y="599750"/>
            <a:ext cx="3425100" cy="63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50"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What is the ratio of the pair below?</a:t>
            </a:r>
            <a:endParaRPr sz="1250"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50"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50">
                <a:latin typeface="Verdana"/>
                <a:ea typeface="Verdana"/>
                <a:cs typeface="Verdana"/>
                <a:sym typeface="Verdana"/>
              </a:rPr>
              <a:t> </a:t>
            </a:r>
            <a:endParaRPr sz="125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317" name="Google Shape;317;p5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969950" y="2950375"/>
            <a:ext cx="552450" cy="981075"/>
          </a:xfrm>
          <a:prstGeom prst="rect">
            <a:avLst/>
          </a:prstGeom>
          <a:noFill/>
          <a:ln>
            <a:noFill/>
          </a:ln>
        </p:spPr>
      </p:pic>
      <p:sp>
        <p:nvSpPr>
          <p:cNvPr id="318" name="Google Shape;318;p50"/>
          <p:cNvSpPr txBox="1"/>
          <p:nvPr/>
        </p:nvSpPr>
        <p:spPr>
          <a:xfrm>
            <a:off x="5785000" y="2012313"/>
            <a:ext cx="3000000" cy="142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50">
                <a:latin typeface="Verdana"/>
                <a:ea typeface="Verdana"/>
                <a:cs typeface="Verdana"/>
                <a:sym typeface="Verdana"/>
              </a:rPr>
              <a:t>Using only single rods what pair can you find with the same ratio as the pair below?</a:t>
            </a:r>
            <a:endParaRPr sz="125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50">
                <a:latin typeface="Verdana"/>
                <a:ea typeface="Verdana"/>
                <a:cs typeface="Verdana"/>
                <a:sym typeface="Verdana"/>
              </a:rPr>
              <a:t> </a:t>
            </a:r>
            <a:endParaRPr sz="125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50">
                <a:latin typeface="Verdana"/>
                <a:ea typeface="Verdana"/>
                <a:cs typeface="Verdana"/>
                <a:sym typeface="Verdana"/>
              </a:rPr>
              <a:t> </a:t>
            </a:r>
            <a:endParaRPr sz="125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319" name="Google Shape;319;p50">
            <a:hlinkClick r:id="rId6"/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176425" y="4396025"/>
            <a:ext cx="1967575" cy="711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51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50" b="1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Train for Two--Logical Thinking</a:t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325" name="Google Shape;325;p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90550" y="113600"/>
            <a:ext cx="2667000" cy="952500"/>
          </a:xfrm>
          <a:prstGeom prst="rect">
            <a:avLst/>
          </a:prstGeom>
          <a:noFill/>
          <a:ln>
            <a:noFill/>
          </a:ln>
        </p:spPr>
      </p:pic>
      <p:sp>
        <p:nvSpPr>
          <p:cNvPr id="326" name="Google Shape;326;p51"/>
          <p:cNvSpPr txBox="1"/>
          <p:nvPr/>
        </p:nvSpPr>
        <p:spPr>
          <a:xfrm>
            <a:off x="89400" y="113600"/>
            <a:ext cx="8957700" cy="42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1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b="1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5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5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50" b="1">
                <a:latin typeface="Verdana"/>
                <a:ea typeface="Verdana"/>
                <a:cs typeface="Verdana"/>
                <a:sym typeface="Verdana"/>
              </a:rPr>
              <a:t>How do you play?</a:t>
            </a:r>
            <a:endParaRPr sz="1250" b="1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50">
                <a:latin typeface="Verdana"/>
                <a:ea typeface="Verdana"/>
                <a:cs typeface="Verdana"/>
                <a:sym typeface="Verdana"/>
              </a:rPr>
              <a:t>You'll need a grown-up to play with.</a:t>
            </a:r>
            <a:endParaRPr sz="125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50">
                <a:latin typeface="Verdana"/>
                <a:ea typeface="Verdana"/>
                <a:cs typeface="Verdana"/>
                <a:sym typeface="Verdana"/>
              </a:rPr>
              <a:t>You'll also need one Cuisenaire rod of each length between 1 (white) and 10 (orange), or you can just write down the numbers on a piece of paper. </a:t>
            </a:r>
            <a:endParaRPr sz="125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50">
                <a:latin typeface="Verdana"/>
                <a:ea typeface="Verdana"/>
                <a:cs typeface="Verdana"/>
                <a:sym typeface="Verdana"/>
              </a:rPr>
              <a:t>Decide who is going to go first, and choose a distance between 11 and 55. We'll use 25 as an example. The aim of the game is to make a train of length 25 (exactly).</a:t>
            </a:r>
            <a:endParaRPr sz="125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50">
                <a:latin typeface="Verdana"/>
                <a:ea typeface="Verdana"/>
                <a:cs typeface="Verdana"/>
                <a:sym typeface="Verdana"/>
              </a:rPr>
              <a:t>Each player in turn puts down a Cuisenaire rod, putting them end to end so that there is a single train. The person who puts down the last rod to make 25 wins. If one player puts down a rod that makes the train longer than 25, then the other player wins. (If you aren't using rods, then you can use each of the numbers between 1 and 10, but only once.)</a:t>
            </a:r>
            <a:endParaRPr sz="125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5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50">
                <a:latin typeface="Verdana"/>
                <a:ea typeface="Verdana"/>
                <a:cs typeface="Verdana"/>
                <a:sym typeface="Verdana"/>
              </a:rPr>
              <a:t>Does it make a difference who goes first?</a:t>
            </a:r>
            <a:endParaRPr sz="125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50">
                <a:latin typeface="Verdana"/>
                <a:ea typeface="Verdana"/>
                <a:cs typeface="Verdana"/>
                <a:sym typeface="Verdana"/>
              </a:rPr>
              <a:t>Can you work out a winning strategy?</a:t>
            </a:r>
            <a:endParaRPr sz="1250"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327" name="Google Shape;327;p51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79525" y="3449550"/>
            <a:ext cx="1967575" cy="711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8"/>
          <p:cNvSpPr/>
          <p:nvPr/>
        </p:nvSpPr>
        <p:spPr>
          <a:xfrm>
            <a:off x="7137575" y="1052675"/>
            <a:ext cx="975600" cy="2481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38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Concrete Pictorial Symbolic: </a:t>
            </a: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Front Matter of the Alberta Program of Studies K-12</a:t>
            </a:r>
            <a:endParaRPr sz="1800" b="1"/>
          </a:p>
        </p:txBody>
      </p:sp>
      <p:pic>
        <p:nvPicPr>
          <p:cNvPr id="169" name="Google Shape;169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52400"/>
            <a:ext cx="9250474" cy="4234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9"/>
          <p:cNvSpPr txBox="1">
            <a:spLocks noGrp="1"/>
          </p:cNvSpPr>
          <p:nvPr>
            <p:ph type="title"/>
          </p:nvPr>
        </p:nvSpPr>
        <p:spPr>
          <a:xfrm>
            <a:off x="270200" y="78900"/>
            <a:ext cx="8501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Where are we at...</a:t>
            </a:r>
            <a:endParaRPr sz="4000">
              <a:solidFill>
                <a:srgbClr val="FF99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75" name="Google Shape;175;p39"/>
          <p:cNvGrpSpPr/>
          <p:nvPr/>
        </p:nvGrpSpPr>
        <p:grpSpPr>
          <a:xfrm>
            <a:off x="52038" y="1498114"/>
            <a:ext cx="2214600" cy="3217636"/>
            <a:chOff x="0" y="1189989"/>
            <a:chExt cx="2214600" cy="3217636"/>
          </a:xfrm>
        </p:grpSpPr>
        <p:sp>
          <p:nvSpPr>
            <p:cNvPr id="176" name="Google Shape;176;p39"/>
            <p:cNvSpPr/>
            <p:nvPr/>
          </p:nvSpPr>
          <p:spPr>
            <a:xfrm>
              <a:off x="0" y="1189989"/>
              <a:ext cx="2214600" cy="669000"/>
            </a:xfrm>
            <a:prstGeom prst="homePlate">
              <a:avLst>
                <a:gd name="adj" fmla="val 50000"/>
              </a:avLst>
            </a:prstGeom>
            <a:solidFill>
              <a:srgbClr val="0737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Beginning</a:t>
              </a:r>
              <a:endParaRPr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77" name="Google Shape;177;p39"/>
            <p:cNvSpPr txBox="1"/>
            <p:nvPr/>
          </p:nvSpPr>
          <p:spPr>
            <a:xfrm>
              <a:off x="295050" y="2057125"/>
              <a:ext cx="1624500" cy="235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latin typeface="Roboto"/>
                  <a:ea typeface="Roboto"/>
                  <a:cs typeface="Roboto"/>
                  <a:sym typeface="Roboto"/>
                </a:rPr>
                <a:t> I am new to using manipulatives and representations and want to learn more.</a:t>
              </a:r>
              <a:endParaRPr sz="11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78" name="Google Shape;178;p39"/>
          <p:cNvGrpSpPr/>
          <p:nvPr/>
        </p:nvGrpSpPr>
        <p:grpSpPr>
          <a:xfrm>
            <a:off x="1864688" y="1497900"/>
            <a:ext cx="2064000" cy="3217850"/>
            <a:chOff x="1838325" y="1189775"/>
            <a:chExt cx="2064000" cy="3217850"/>
          </a:xfrm>
        </p:grpSpPr>
        <p:sp>
          <p:nvSpPr>
            <p:cNvPr id="179" name="Google Shape;179;p39"/>
            <p:cNvSpPr/>
            <p:nvPr/>
          </p:nvSpPr>
          <p:spPr>
            <a:xfrm>
              <a:off x="1838325" y="1189775"/>
              <a:ext cx="2064000" cy="669000"/>
            </a:xfrm>
            <a:prstGeom prst="chevron">
              <a:avLst>
                <a:gd name="adj" fmla="val 50000"/>
              </a:avLst>
            </a:prstGeom>
            <a:solidFill>
              <a:srgbClr val="0B53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Emerging</a:t>
              </a:r>
              <a:endParaRPr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80" name="Google Shape;180;p39"/>
            <p:cNvSpPr txBox="1"/>
            <p:nvPr/>
          </p:nvSpPr>
          <p:spPr>
            <a:xfrm>
              <a:off x="2017250" y="2057125"/>
              <a:ext cx="1624500" cy="235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latin typeface="Roboto"/>
                  <a:ea typeface="Roboto"/>
                  <a:cs typeface="Roboto"/>
                  <a:sym typeface="Roboto"/>
                </a:rPr>
                <a:t>I’ve experimented with manipulatives and representations in my classroom for a few concepts..</a:t>
              </a:r>
              <a:endParaRPr sz="11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81" name="Google Shape;181;p39"/>
          <p:cNvGrpSpPr/>
          <p:nvPr/>
        </p:nvGrpSpPr>
        <p:grpSpPr>
          <a:xfrm>
            <a:off x="3568787" y="1497900"/>
            <a:ext cx="2064000" cy="3217850"/>
            <a:chOff x="3516750" y="1189775"/>
            <a:chExt cx="2064000" cy="3217850"/>
          </a:xfrm>
        </p:grpSpPr>
        <p:sp>
          <p:nvSpPr>
            <p:cNvPr id="182" name="Google Shape;182;p39"/>
            <p:cNvSpPr/>
            <p:nvPr/>
          </p:nvSpPr>
          <p:spPr>
            <a:xfrm>
              <a:off x="3516750" y="1189775"/>
              <a:ext cx="2064000" cy="669000"/>
            </a:xfrm>
            <a:prstGeom prst="chevron">
              <a:avLst>
                <a:gd name="adj" fmla="val 50000"/>
              </a:avLst>
            </a:prstGeom>
            <a:solidFill>
              <a:srgbClr val="3D85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Progressing</a:t>
              </a:r>
              <a:endParaRPr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83" name="Google Shape;183;p39"/>
            <p:cNvSpPr txBox="1"/>
            <p:nvPr/>
          </p:nvSpPr>
          <p:spPr>
            <a:xfrm>
              <a:off x="3739450" y="2057125"/>
              <a:ext cx="1624500" cy="235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latin typeface="Roboto"/>
                  <a:ea typeface="Roboto"/>
                  <a:cs typeface="Roboto"/>
                  <a:sym typeface="Roboto"/>
                </a:rPr>
                <a:t>I use manipulatives and representations in my practice regularly but want to deepen my understanding.</a:t>
              </a:r>
              <a:endParaRPr sz="11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84" name="Google Shape;184;p39"/>
          <p:cNvGrpSpPr/>
          <p:nvPr/>
        </p:nvGrpSpPr>
        <p:grpSpPr>
          <a:xfrm>
            <a:off x="6926062" y="1497900"/>
            <a:ext cx="2064000" cy="3217850"/>
            <a:chOff x="6874025" y="1189775"/>
            <a:chExt cx="2064000" cy="3217850"/>
          </a:xfrm>
        </p:grpSpPr>
        <p:sp>
          <p:nvSpPr>
            <p:cNvPr id="185" name="Google Shape;185;p39"/>
            <p:cNvSpPr/>
            <p:nvPr/>
          </p:nvSpPr>
          <p:spPr>
            <a:xfrm>
              <a:off x="6874025" y="1189775"/>
              <a:ext cx="2064000" cy="669000"/>
            </a:xfrm>
            <a:prstGeom prst="chevron">
              <a:avLst>
                <a:gd name="adj" fmla="val 50000"/>
              </a:avLst>
            </a:prstGeom>
            <a:solidFill>
              <a:srgbClr val="A4C2F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Mastering</a:t>
              </a:r>
              <a:endParaRPr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86" name="Google Shape;186;p39"/>
            <p:cNvSpPr txBox="1"/>
            <p:nvPr/>
          </p:nvSpPr>
          <p:spPr>
            <a:xfrm>
              <a:off x="7183850" y="2057125"/>
              <a:ext cx="1624500" cy="235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latin typeface="Roboto"/>
                  <a:ea typeface="Roboto"/>
                  <a:cs typeface="Roboto"/>
                  <a:sym typeface="Roboto"/>
                </a:rPr>
                <a:t>I use manipulatives and representations confidently in my practice and help others.</a:t>
              </a:r>
              <a:endParaRPr sz="11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87" name="Google Shape;187;p39"/>
          <p:cNvGrpSpPr/>
          <p:nvPr/>
        </p:nvGrpSpPr>
        <p:grpSpPr>
          <a:xfrm>
            <a:off x="5247388" y="1497900"/>
            <a:ext cx="2064000" cy="3217850"/>
            <a:chOff x="5195350" y="1189775"/>
            <a:chExt cx="2064000" cy="3217850"/>
          </a:xfrm>
        </p:grpSpPr>
        <p:sp>
          <p:nvSpPr>
            <p:cNvPr id="188" name="Google Shape;188;p39"/>
            <p:cNvSpPr/>
            <p:nvPr/>
          </p:nvSpPr>
          <p:spPr>
            <a:xfrm>
              <a:off x="5195350" y="1189775"/>
              <a:ext cx="2064000" cy="669000"/>
            </a:xfrm>
            <a:prstGeom prst="chevron">
              <a:avLst>
                <a:gd name="adj" fmla="val 50000"/>
              </a:avLst>
            </a:prstGeom>
            <a:solidFill>
              <a:srgbClr val="6FA8D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Advancing</a:t>
              </a:r>
              <a:endParaRPr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89" name="Google Shape;189;p39"/>
            <p:cNvSpPr txBox="1"/>
            <p:nvPr/>
          </p:nvSpPr>
          <p:spPr>
            <a:xfrm>
              <a:off x="5461650" y="2057125"/>
              <a:ext cx="1624500" cy="2350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100">
                  <a:latin typeface="Roboto"/>
                  <a:ea typeface="Roboto"/>
                  <a:cs typeface="Roboto"/>
                  <a:sym typeface="Roboto"/>
                </a:rPr>
                <a:t>I am confident using manipulatives and representations in my classroom. </a:t>
              </a:r>
              <a:endParaRPr sz="11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4" name="Google Shape;194;p40"/>
          <p:cNvCxnSpPr/>
          <p:nvPr/>
        </p:nvCxnSpPr>
        <p:spPr>
          <a:xfrm rot="10800000" flipH="1">
            <a:off x="5181600" y="1219200"/>
            <a:ext cx="609600" cy="533400"/>
          </a:xfrm>
          <a:prstGeom prst="straightConnector1">
            <a:avLst/>
          </a:prstGeom>
          <a:noFill/>
          <a:ln w="38100" cap="flat" cmpd="sng">
            <a:solidFill>
              <a:srgbClr val="07376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5" name="Google Shape;195;p40"/>
          <p:cNvCxnSpPr>
            <a:stCxn id="196" idx="5"/>
          </p:cNvCxnSpPr>
          <p:nvPr/>
        </p:nvCxnSpPr>
        <p:spPr>
          <a:xfrm>
            <a:off x="3145922" y="1439991"/>
            <a:ext cx="588000" cy="450900"/>
          </a:xfrm>
          <a:prstGeom prst="straightConnector1">
            <a:avLst/>
          </a:prstGeom>
          <a:noFill/>
          <a:ln w="38100" cap="flat" cmpd="sng">
            <a:solidFill>
              <a:srgbClr val="07376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7" name="Google Shape;197;p40"/>
          <p:cNvCxnSpPr>
            <a:stCxn id="198" idx="6"/>
            <a:endCxn id="199" idx="2"/>
          </p:cNvCxnSpPr>
          <p:nvPr/>
        </p:nvCxnSpPr>
        <p:spPr>
          <a:xfrm rot="10800000" flipH="1">
            <a:off x="5622600" y="2545650"/>
            <a:ext cx="1316400" cy="17700"/>
          </a:xfrm>
          <a:prstGeom prst="straightConnector1">
            <a:avLst/>
          </a:prstGeom>
          <a:noFill/>
          <a:ln w="38100" cap="flat" cmpd="sng">
            <a:solidFill>
              <a:srgbClr val="07376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8" name="Google Shape;198;p40"/>
          <p:cNvSpPr/>
          <p:nvPr/>
        </p:nvSpPr>
        <p:spPr>
          <a:xfrm>
            <a:off x="3429000" y="1524000"/>
            <a:ext cx="2193600" cy="2078700"/>
          </a:xfrm>
          <a:prstGeom prst="ellipse">
            <a:avLst/>
          </a:prstGeom>
          <a:solidFill>
            <a:srgbClr val="A4C2F4"/>
          </a:solidFill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40"/>
          <p:cNvSpPr/>
          <p:nvPr/>
        </p:nvSpPr>
        <p:spPr>
          <a:xfrm>
            <a:off x="1524000" y="62100"/>
            <a:ext cx="1900200" cy="1614300"/>
          </a:xfrm>
          <a:prstGeom prst="ellipse">
            <a:avLst/>
          </a:prstGeom>
          <a:solidFill>
            <a:srgbClr val="1C4587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40"/>
          <p:cNvSpPr/>
          <p:nvPr/>
        </p:nvSpPr>
        <p:spPr>
          <a:xfrm>
            <a:off x="304800" y="1752600"/>
            <a:ext cx="1900200" cy="1614300"/>
          </a:xfrm>
          <a:prstGeom prst="ellipse">
            <a:avLst/>
          </a:prstGeom>
          <a:solidFill>
            <a:srgbClr val="1155CC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40"/>
          <p:cNvSpPr/>
          <p:nvPr/>
        </p:nvSpPr>
        <p:spPr>
          <a:xfrm>
            <a:off x="1462025" y="3441525"/>
            <a:ext cx="1900200" cy="1614300"/>
          </a:xfrm>
          <a:prstGeom prst="ellipse">
            <a:avLst/>
          </a:prstGeom>
          <a:solidFill>
            <a:srgbClr val="3C78D8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40"/>
          <p:cNvSpPr/>
          <p:nvPr/>
        </p:nvSpPr>
        <p:spPr>
          <a:xfrm>
            <a:off x="5567400" y="62100"/>
            <a:ext cx="1900200" cy="1614300"/>
          </a:xfrm>
          <a:prstGeom prst="ellipse">
            <a:avLst/>
          </a:prstGeom>
          <a:solidFill>
            <a:srgbClr val="3C78D8"/>
          </a:solidFill>
          <a:ln w="28575" cap="flat" cmpd="sng">
            <a:solidFill>
              <a:srgbClr val="1C45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40"/>
          <p:cNvSpPr/>
          <p:nvPr/>
        </p:nvSpPr>
        <p:spPr>
          <a:xfrm>
            <a:off x="6939000" y="1738500"/>
            <a:ext cx="1900200" cy="1614300"/>
          </a:xfrm>
          <a:prstGeom prst="ellipse">
            <a:avLst/>
          </a:prstGeom>
          <a:solidFill>
            <a:srgbClr val="1155CC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40"/>
          <p:cNvSpPr/>
          <p:nvPr/>
        </p:nvSpPr>
        <p:spPr>
          <a:xfrm>
            <a:off x="5375850" y="3356400"/>
            <a:ext cx="1900200" cy="1524000"/>
          </a:xfrm>
          <a:prstGeom prst="ellipse">
            <a:avLst/>
          </a:prstGeom>
          <a:solidFill>
            <a:srgbClr val="1C4587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40"/>
          <p:cNvSpPr txBox="1"/>
          <p:nvPr/>
        </p:nvSpPr>
        <p:spPr>
          <a:xfrm>
            <a:off x="3511650" y="1822438"/>
            <a:ext cx="2028300" cy="32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1C4587"/>
                </a:solidFill>
              </a:rPr>
              <a:t>Why?</a:t>
            </a:r>
            <a:endParaRPr sz="3000" b="1">
              <a:solidFill>
                <a:srgbClr val="1C4587"/>
              </a:solidFill>
            </a:endParaRPr>
          </a:p>
        </p:txBody>
      </p:sp>
      <p:sp>
        <p:nvSpPr>
          <p:cNvPr id="205" name="Google Shape;205;p40"/>
          <p:cNvSpPr txBox="1"/>
          <p:nvPr/>
        </p:nvSpPr>
        <p:spPr>
          <a:xfrm>
            <a:off x="1556375" y="354750"/>
            <a:ext cx="1711500" cy="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Develop conceptual understanding</a:t>
            </a:r>
            <a:endParaRPr sz="1800">
              <a:solidFill>
                <a:srgbClr val="FFFFFF"/>
              </a:solidFill>
            </a:endParaRPr>
          </a:p>
        </p:txBody>
      </p:sp>
      <p:sp>
        <p:nvSpPr>
          <p:cNvPr id="206" name="Google Shape;206;p40"/>
          <p:cNvSpPr txBox="1"/>
          <p:nvPr/>
        </p:nvSpPr>
        <p:spPr>
          <a:xfrm>
            <a:off x="1604975" y="3825075"/>
            <a:ext cx="1614300" cy="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Connect mathematical ideas</a:t>
            </a:r>
            <a:endParaRPr sz="1800">
              <a:solidFill>
                <a:srgbClr val="FFFFFF"/>
              </a:solidFill>
            </a:endParaRPr>
          </a:p>
        </p:txBody>
      </p:sp>
      <p:sp>
        <p:nvSpPr>
          <p:cNvPr id="207" name="Google Shape;207;p40"/>
          <p:cNvSpPr txBox="1"/>
          <p:nvPr/>
        </p:nvSpPr>
        <p:spPr>
          <a:xfrm>
            <a:off x="5661750" y="354750"/>
            <a:ext cx="1711500" cy="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FFFFFF"/>
                </a:solidFill>
              </a:rPr>
              <a:t>Flexibility with multiple </a:t>
            </a:r>
            <a:r>
              <a:rPr lang="en" sz="1600">
                <a:solidFill>
                  <a:srgbClr val="FFFFFF"/>
                </a:solidFill>
              </a:rPr>
              <a:t>representations</a:t>
            </a:r>
            <a:endParaRPr sz="1600">
              <a:solidFill>
                <a:srgbClr val="FFFFFF"/>
              </a:solidFill>
            </a:endParaRPr>
          </a:p>
        </p:txBody>
      </p:sp>
      <p:sp>
        <p:nvSpPr>
          <p:cNvPr id="208" name="Google Shape;208;p40"/>
          <p:cNvSpPr txBox="1"/>
          <p:nvPr/>
        </p:nvSpPr>
        <p:spPr>
          <a:xfrm>
            <a:off x="7033350" y="2016200"/>
            <a:ext cx="1711500" cy="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FFFFFF"/>
                </a:solidFill>
              </a:rPr>
              <a:t>Make sense of algorithms and procedures</a:t>
            </a:r>
            <a:endParaRPr sz="1600">
              <a:solidFill>
                <a:srgbClr val="FFFFFF"/>
              </a:solidFill>
            </a:endParaRPr>
          </a:p>
        </p:txBody>
      </p:sp>
      <p:cxnSp>
        <p:nvCxnSpPr>
          <p:cNvPr id="209" name="Google Shape;209;p40"/>
          <p:cNvCxnSpPr>
            <a:endCxn id="198" idx="3"/>
          </p:cNvCxnSpPr>
          <p:nvPr/>
        </p:nvCxnSpPr>
        <p:spPr>
          <a:xfrm rot="10800000" flipH="1">
            <a:off x="3163145" y="3298281"/>
            <a:ext cx="587100" cy="526800"/>
          </a:xfrm>
          <a:prstGeom prst="straightConnector1">
            <a:avLst/>
          </a:prstGeom>
          <a:noFill/>
          <a:ln w="38100" cap="flat" cmpd="sng">
            <a:solidFill>
              <a:srgbClr val="07376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0" name="Google Shape;210;p40"/>
          <p:cNvCxnSpPr>
            <a:stCxn id="200" idx="6"/>
            <a:endCxn id="198" idx="2"/>
          </p:cNvCxnSpPr>
          <p:nvPr/>
        </p:nvCxnSpPr>
        <p:spPr>
          <a:xfrm>
            <a:off x="2205000" y="2559750"/>
            <a:ext cx="1224000" cy="3600"/>
          </a:xfrm>
          <a:prstGeom prst="straightConnector1">
            <a:avLst/>
          </a:prstGeom>
          <a:noFill/>
          <a:ln w="38100" cap="flat" cmpd="sng">
            <a:solidFill>
              <a:srgbClr val="07376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11" name="Google Shape;211;p40"/>
          <p:cNvCxnSpPr>
            <a:stCxn id="198" idx="5"/>
            <a:endCxn id="203" idx="1"/>
          </p:cNvCxnSpPr>
          <p:nvPr/>
        </p:nvCxnSpPr>
        <p:spPr>
          <a:xfrm>
            <a:off x="5301355" y="3298281"/>
            <a:ext cx="352800" cy="281400"/>
          </a:xfrm>
          <a:prstGeom prst="straightConnector1">
            <a:avLst/>
          </a:prstGeom>
          <a:noFill/>
          <a:ln w="38100" cap="flat" cmpd="sng">
            <a:solidFill>
              <a:srgbClr val="073763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12" name="Google Shape;212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64500" y="2393351"/>
            <a:ext cx="1517100" cy="849737"/>
          </a:xfrm>
          <a:prstGeom prst="rect">
            <a:avLst/>
          </a:prstGeom>
          <a:noFill/>
          <a:ln>
            <a:noFill/>
          </a:ln>
        </p:spPr>
      </p:pic>
      <p:sp>
        <p:nvSpPr>
          <p:cNvPr id="213" name="Google Shape;213;p40"/>
          <p:cNvSpPr txBox="1"/>
          <p:nvPr/>
        </p:nvSpPr>
        <p:spPr>
          <a:xfrm>
            <a:off x="5518775" y="3643400"/>
            <a:ext cx="1792200" cy="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>
              <a:solidFill>
                <a:srgbClr val="FFFFFF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Communication </a:t>
            </a:r>
            <a:endParaRPr sz="1200">
              <a:solidFill>
                <a:srgbClr val="FFFFFF"/>
              </a:solidFill>
            </a:endParaRPr>
          </a:p>
        </p:txBody>
      </p:sp>
      <p:sp>
        <p:nvSpPr>
          <p:cNvPr id="214" name="Google Shape;214;p40"/>
          <p:cNvSpPr txBox="1"/>
          <p:nvPr/>
        </p:nvSpPr>
        <p:spPr>
          <a:xfrm>
            <a:off x="228600" y="2143788"/>
            <a:ext cx="2057400" cy="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Immediate feedback</a:t>
            </a:r>
            <a:endParaRPr sz="1800">
              <a:solidFill>
                <a:srgbClr val="FFFFFF"/>
              </a:solidFill>
            </a:endParaRPr>
          </a:p>
        </p:txBody>
      </p:sp>
      <p:sp>
        <p:nvSpPr>
          <p:cNvPr id="215" name="Google Shape;215;p40"/>
          <p:cNvSpPr/>
          <p:nvPr/>
        </p:nvSpPr>
        <p:spPr>
          <a:xfrm>
            <a:off x="3561886" y="3745550"/>
            <a:ext cx="1614300" cy="1336800"/>
          </a:xfrm>
          <a:prstGeom prst="ellipse">
            <a:avLst/>
          </a:prstGeom>
          <a:solidFill>
            <a:srgbClr val="1155CC"/>
          </a:solidFill>
          <a:ln w="28575" cap="flat" cmpd="sng">
            <a:solidFill>
              <a:srgbClr val="1C45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16" name="Google Shape;216;p40"/>
          <p:cNvCxnSpPr/>
          <p:nvPr/>
        </p:nvCxnSpPr>
        <p:spPr>
          <a:xfrm flipH="1">
            <a:off x="4414211" y="3602700"/>
            <a:ext cx="17700" cy="142800"/>
          </a:xfrm>
          <a:prstGeom prst="straightConnector1">
            <a:avLst/>
          </a:prstGeom>
          <a:noFill/>
          <a:ln w="38100" cap="flat" cmpd="sng">
            <a:solidFill>
              <a:srgbClr val="07376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17" name="Google Shape;217;p40"/>
          <p:cNvSpPr txBox="1"/>
          <p:nvPr/>
        </p:nvSpPr>
        <p:spPr>
          <a:xfrm>
            <a:off x="3561888" y="4105100"/>
            <a:ext cx="1614300" cy="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Inclusion</a:t>
            </a:r>
            <a:endParaRPr sz="1800">
              <a:solidFill>
                <a:srgbClr val="FFFFFF"/>
              </a:solidFill>
            </a:endParaRPr>
          </a:p>
        </p:txBody>
      </p:sp>
      <p:sp>
        <p:nvSpPr>
          <p:cNvPr id="218" name="Google Shape;218;p40"/>
          <p:cNvSpPr/>
          <p:nvPr/>
        </p:nvSpPr>
        <p:spPr>
          <a:xfrm>
            <a:off x="3735823" y="44350"/>
            <a:ext cx="1614300" cy="1336800"/>
          </a:xfrm>
          <a:prstGeom prst="ellipse">
            <a:avLst/>
          </a:prstGeom>
          <a:solidFill>
            <a:srgbClr val="1155CC"/>
          </a:solidFill>
          <a:ln w="28575" cap="flat" cmpd="sng">
            <a:solidFill>
              <a:srgbClr val="1C458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19" name="Google Shape;219;p40"/>
          <p:cNvCxnSpPr>
            <a:stCxn id="198" idx="0"/>
            <a:endCxn id="218" idx="4"/>
          </p:cNvCxnSpPr>
          <p:nvPr/>
        </p:nvCxnSpPr>
        <p:spPr>
          <a:xfrm rot="10800000" flipH="1">
            <a:off x="4525800" y="1381200"/>
            <a:ext cx="17100" cy="142800"/>
          </a:xfrm>
          <a:prstGeom prst="straightConnector1">
            <a:avLst/>
          </a:prstGeom>
          <a:noFill/>
          <a:ln w="38100" cap="flat" cmpd="sng">
            <a:solidFill>
              <a:srgbClr val="07376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0" name="Google Shape;220;p40"/>
          <p:cNvSpPr txBox="1"/>
          <p:nvPr/>
        </p:nvSpPr>
        <p:spPr>
          <a:xfrm>
            <a:off x="3735825" y="403900"/>
            <a:ext cx="1614300" cy="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FFFFF"/>
                </a:solidFill>
              </a:rPr>
              <a:t>Visualization</a:t>
            </a:r>
            <a:endParaRPr sz="18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41"/>
          <p:cNvSpPr txBox="1">
            <a:spLocks noGrp="1"/>
          </p:cNvSpPr>
          <p:nvPr>
            <p:ph type="title"/>
          </p:nvPr>
        </p:nvSpPr>
        <p:spPr>
          <a:xfrm>
            <a:off x="311750" y="831175"/>
            <a:ext cx="8378400" cy="2445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Cuisenaire Rods</a:t>
            </a:r>
            <a:endParaRPr/>
          </a:p>
        </p:txBody>
      </p:sp>
      <p:pic>
        <p:nvPicPr>
          <p:cNvPr id="226" name="Google Shape;226;p41"/>
          <p:cNvPicPr preferRelativeResize="0"/>
          <p:nvPr/>
        </p:nvPicPr>
        <p:blipFill rotWithShape="1">
          <a:blip r:embed="rId3">
            <a:alphaModFix/>
          </a:blip>
          <a:srcRect r="75338" b="75206"/>
          <a:stretch/>
        </p:blipFill>
        <p:spPr>
          <a:xfrm>
            <a:off x="3952649" y="2121425"/>
            <a:ext cx="3647076" cy="1682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42"/>
          <p:cNvSpPr txBox="1"/>
          <p:nvPr/>
        </p:nvSpPr>
        <p:spPr>
          <a:xfrm>
            <a:off x="2608150" y="4052350"/>
            <a:ext cx="6594300" cy="135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https://nrich.maths.org/public/search.php?search=cuisenaire+rods</a:t>
            </a:r>
            <a:r>
              <a:rPr lang="en"/>
              <a:t>=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=Lots of great ideas for rich, inquiry problems to explore.</a:t>
            </a:r>
            <a:endParaRPr/>
          </a:p>
        </p:txBody>
      </p:sp>
      <p:pic>
        <p:nvPicPr>
          <p:cNvPr id="232" name="Google Shape;232;p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0000" y="1743650"/>
            <a:ext cx="6943725" cy="1971675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p42"/>
          <p:cNvSpPr txBox="1"/>
          <p:nvPr/>
        </p:nvSpPr>
        <p:spPr>
          <a:xfrm>
            <a:off x="493025" y="342075"/>
            <a:ext cx="5712900" cy="86940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3F3F3"/>
                </a:solidFill>
              </a:rPr>
              <a:t>Nrich.maths.org</a:t>
            </a:r>
            <a:endParaRPr sz="4800">
              <a:solidFill>
                <a:srgbClr val="F3F3F3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43"/>
          <p:cNvSpPr txBox="1">
            <a:spLocks noGrp="1"/>
          </p:cNvSpPr>
          <p:nvPr>
            <p:ph type="title"/>
          </p:nvPr>
        </p:nvSpPr>
        <p:spPr>
          <a:xfrm>
            <a:off x="311713" y="2829625"/>
            <a:ext cx="8520600" cy="217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highlight>
                  <a:srgbClr val="0000FF"/>
                </a:highlight>
              </a:rPr>
              <a:t>What do you notice? </a:t>
            </a:r>
            <a:endParaRPr sz="6000">
              <a:highlight>
                <a:srgbClr val="0000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highlight>
                  <a:srgbClr val="0000FF"/>
                </a:highlight>
              </a:rPr>
              <a:t>What do you wonder?</a:t>
            </a:r>
            <a:endParaRPr sz="6000">
              <a:highlight>
                <a:srgbClr val="0000FF"/>
              </a:highlight>
            </a:endParaRPr>
          </a:p>
        </p:txBody>
      </p:sp>
      <p:pic>
        <p:nvPicPr>
          <p:cNvPr id="239" name="Google Shape;239;p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8038" y="532725"/>
            <a:ext cx="6943725" cy="1971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44"/>
          <p:cNvSpPr txBox="1">
            <a:spLocks noGrp="1"/>
          </p:cNvSpPr>
          <p:nvPr>
            <p:ph type="title" idx="4294967295"/>
          </p:nvPr>
        </p:nvSpPr>
        <p:spPr>
          <a:xfrm>
            <a:off x="102150" y="4483000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Compose and Decompose Numbers</a:t>
            </a:r>
            <a:endParaRPr/>
          </a:p>
        </p:txBody>
      </p:sp>
      <p:pic>
        <p:nvPicPr>
          <p:cNvPr id="245" name="Google Shape;245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9600" y="210125"/>
            <a:ext cx="3846625" cy="3974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6" name="Google Shape;246;p44"/>
          <p:cNvSpPr txBox="1"/>
          <p:nvPr/>
        </p:nvSpPr>
        <p:spPr>
          <a:xfrm>
            <a:off x="4180125" y="605725"/>
            <a:ext cx="4789500" cy="3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Choose a number from 10 to 20.  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How many different ways can you make that number using the cuisenaire rods?</a:t>
            </a: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What are the factors of 12?</a:t>
            </a:r>
            <a:endParaRPr sz="2400"/>
          </a:p>
        </p:txBody>
      </p:sp>
      <p:sp>
        <p:nvSpPr>
          <p:cNvPr id="247" name="Google Shape;247;p44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Compose and Decompose Numbers</a:t>
            </a:r>
            <a:endParaRPr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45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/>
              <a:t>Multiplication and Division</a:t>
            </a:r>
            <a:endParaRPr sz="3000" b="1"/>
          </a:p>
        </p:txBody>
      </p:sp>
      <p:sp>
        <p:nvSpPr>
          <p:cNvPr id="253" name="Google Shape;253;p45"/>
          <p:cNvSpPr txBox="1"/>
          <p:nvPr/>
        </p:nvSpPr>
        <p:spPr>
          <a:xfrm>
            <a:off x="244625" y="334200"/>
            <a:ext cx="2437500" cy="159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Arrays--Use the rods to model 3 X 6</a:t>
            </a:r>
            <a:endParaRPr sz="3000"/>
          </a:p>
        </p:txBody>
      </p:sp>
      <p:pic>
        <p:nvPicPr>
          <p:cNvPr id="254" name="Google Shape;254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0600" y="1933200"/>
            <a:ext cx="1838325" cy="2095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p45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508525" y="408550"/>
            <a:ext cx="3343275" cy="1276350"/>
          </a:xfrm>
          <a:prstGeom prst="rect">
            <a:avLst/>
          </a:prstGeom>
          <a:noFill/>
          <a:ln>
            <a:noFill/>
          </a:ln>
        </p:spPr>
      </p:pic>
      <p:sp>
        <p:nvSpPr>
          <p:cNvPr id="256" name="Google Shape;256;p45"/>
          <p:cNvSpPr txBox="1"/>
          <p:nvPr/>
        </p:nvSpPr>
        <p:spPr>
          <a:xfrm>
            <a:off x="3566900" y="2127300"/>
            <a:ext cx="2709000" cy="18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Write equations for this picture:</a:t>
            </a:r>
            <a:endParaRPr/>
          </a:p>
        </p:txBody>
      </p:sp>
      <p:pic>
        <p:nvPicPr>
          <p:cNvPr id="257" name="Google Shape;257;p4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743875" y="2968525"/>
            <a:ext cx="2343150" cy="114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666</Words>
  <Application>Microsoft Macintosh PowerPoint</Application>
  <PresentationFormat>On-screen Show (16:9)</PresentationFormat>
  <Paragraphs>87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Amatic SC</vt:lpstr>
      <vt:lpstr>Oswald</vt:lpstr>
      <vt:lpstr>Verdana</vt:lpstr>
      <vt:lpstr>Arial</vt:lpstr>
      <vt:lpstr>Average</vt:lpstr>
      <vt:lpstr>Roboto</vt:lpstr>
      <vt:lpstr>Source Code Pro</vt:lpstr>
      <vt:lpstr>Merriweather</vt:lpstr>
      <vt:lpstr>Beach Day</vt:lpstr>
      <vt:lpstr>Slate</vt:lpstr>
      <vt:lpstr>Paradigm</vt:lpstr>
      <vt:lpstr>Cuisenaire Rods</vt:lpstr>
      <vt:lpstr>PowerPoint Presentation</vt:lpstr>
      <vt:lpstr>Where are we at...</vt:lpstr>
      <vt:lpstr>PowerPoint Presentation</vt:lpstr>
      <vt:lpstr>Cuisenaire Rods</vt:lpstr>
      <vt:lpstr>PowerPoint Presentation</vt:lpstr>
      <vt:lpstr>What do you notice?  What do you wonder?</vt:lpstr>
      <vt:lpstr>Compose and Decompose Numbers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Cuisenaire Rods</dc:title>
  <cp:lastModifiedBy>Leslie Waite</cp:lastModifiedBy>
  <cp:revision>1</cp:revision>
  <dcterms:modified xsi:type="dcterms:W3CDTF">2018-10-20T02:03:45Z</dcterms:modified>
</cp:coreProperties>
</file>